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omic Sans" panose="020B0604020202020204" charset="0"/>
      <p:regular r:id="rId11"/>
    </p:embeddedFont>
    <p:embeddedFont>
      <p:font typeface="Gagalin" panose="020B0604020202020204" charset="0"/>
      <p:regular r:id="rId12"/>
    </p:embeddedFont>
    <p:embeddedFont>
      <p:font typeface="Lato" panose="020F0502020204030203" pitchFamily="34" charset="0"/>
      <p:regular r:id="rId13"/>
    </p:embeddedFont>
    <p:embeddedFont>
      <p:font typeface="Lato Bold" panose="020B0604020202020204" charset="0"/>
      <p:regular r:id="rId14"/>
    </p:embeddedFont>
    <p:embeddedFont>
      <p:font typeface="League Spartan" panose="020B0604020202020204" charset="0"/>
      <p:regular r:id="rId15"/>
    </p:embeddedFont>
    <p:embeddedFont>
      <p:font typeface="Open Sans Bold" panose="020B0604020202020204" charset="0"/>
      <p:regular r:id="rId16"/>
    </p:embeddedFont>
    <p:embeddedFont>
      <p:font typeface="Poppins" panose="00000500000000000000" pitchFamily="2" charset="0"/>
      <p:regular r:id="rId17"/>
    </p:embeddedFont>
    <p:embeddedFont>
      <p:font typeface="Poppins Bold" panose="020B0604020202020204" charset="0"/>
      <p:regular r:id="rId18"/>
    </p:embeddedFont>
    <p:embeddedFont>
      <p:font typeface="Poppins Ultra-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60" d="100"/>
          <a:sy n="60" d="100"/>
        </p:scale>
        <p:origin x="37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791899"/>
            <a:ext cx="5246370" cy="524637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7657681" y="1528965"/>
            <a:ext cx="8902476" cy="1886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690"/>
              </a:lnSpc>
              <a:spcBef>
                <a:spcPct val="0"/>
              </a:spcBef>
            </a:pPr>
            <a:r>
              <a:rPr lang="en-US" sz="10493" b="1">
                <a:solidFill>
                  <a:srgbClr val="73E341"/>
                </a:solidFill>
                <a:latin typeface="Poppins Bold"/>
                <a:ea typeface="Poppins Bold"/>
                <a:cs typeface="Poppins Bold"/>
                <a:sym typeface="Poppins Bold"/>
              </a:rPr>
              <a:t>WasteWise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904695" y="7291619"/>
            <a:ext cx="12354605" cy="1597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Reduce waste, increase profit , smart inventory management for </a:t>
            </a:r>
            <a:r>
              <a:rPr lang="en-US" sz="4599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nepali</a:t>
            </a:r>
            <a:r>
              <a:rPr lang="en-US" sz="4599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retailers.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63297" y="3815693"/>
            <a:ext cx="4362303" cy="1249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816"/>
              </a:lnSpc>
              <a:spcBef>
                <a:spcPct val="0"/>
              </a:spcBef>
            </a:pPr>
            <a:r>
              <a:rPr lang="en-US" sz="7726" b="1" dirty="0">
                <a:solidFill>
                  <a:srgbClr val="73E341"/>
                </a:solidFill>
                <a:latin typeface="Lato Bold"/>
                <a:ea typeface="Lato Bold"/>
                <a:cs typeface="Lato Bold"/>
                <a:sym typeface="Lato Bold"/>
              </a:rPr>
              <a:t>NEPAL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3F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236845" y="0"/>
            <a:ext cx="3086100" cy="10287000"/>
            <a:chOff x="0" y="0"/>
            <a:chExt cx="81280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E34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5246370" cy="10287000"/>
            <a:chOff x="0" y="0"/>
            <a:chExt cx="812800" cy="15937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593725"/>
            </a:xfrm>
            <a:custGeom>
              <a:avLst/>
              <a:gdLst/>
              <a:ahLst/>
              <a:cxnLst/>
              <a:rect l="l" t="t" r="r" b="b"/>
              <a:pathLst>
                <a:path w="812800" h="1593725">
                  <a:moveTo>
                    <a:pt x="0" y="0"/>
                  </a:moveTo>
                  <a:lnTo>
                    <a:pt x="812800" y="0"/>
                  </a:lnTo>
                  <a:lnTo>
                    <a:pt x="81280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97058" r="-97058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5246370" y="0"/>
            <a:ext cx="3086100" cy="6062572"/>
            <a:chOff x="0" y="0"/>
            <a:chExt cx="478118" cy="93925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78118" cy="939251"/>
            </a:xfrm>
            <a:custGeom>
              <a:avLst/>
              <a:gdLst/>
              <a:ahLst/>
              <a:cxnLst/>
              <a:rect l="l" t="t" r="r" b="b"/>
              <a:pathLst>
                <a:path w="478118" h="939251">
                  <a:moveTo>
                    <a:pt x="0" y="0"/>
                  </a:moveTo>
                  <a:lnTo>
                    <a:pt x="478118" y="0"/>
                  </a:lnTo>
                  <a:lnTo>
                    <a:pt x="478118" y="939251"/>
                  </a:lnTo>
                  <a:lnTo>
                    <a:pt x="0" y="939251"/>
                  </a:lnTo>
                  <a:close/>
                </a:path>
              </a:pathLst>
            </a:custGeom>
            <a:blipFill>
              <a:blip r:embed="rId3"/>
              <a:stretch>
                <a:fillRect l="-43359" r="-151495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8714590" y="1190625"/>
            <a:ext cx="10356536" cy="1096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2"/>
              </a:lnSpc>
            </a:pPr>
            <a:r>
              <a:rPr lang="en-US" sz="8282">
                <a:solidFill>
                  <a:srgbClr val="73E341"/>
                </a:solidFill>
                <a:latin typeface="Gagalin"/>
                <a:ea typeface="Gagalin"/>
                <a:cs typeface="Gagalin"/>
                <a:sym typeface="Gagalin"/>
              </a:rPr>
              <a:t>Table of Content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31580" y="3694539"/>
            <a:ext cx="3304089" cy="770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35"/>
              </a:lnSpc>
            </a:pPr>
            <a:r>
              <a:rPr lang="en-US" sz="4525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About US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10869" y="5480710"/>
            <a:ext cx="2955656" cy="754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97"/>
              </a:lnSpc>
            </a:pPr>
            <a:r>
              <a:rPr lang="en-US" sz="442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Problems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31580" y="7001164"/>
            <a:ext cx="3652521" cy="7543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97"/>
              </a:lnSpc>
            </a:pPr>
            <a:r>
              <a:rPr lang="en-US" sz="442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Objectives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903962" y="3671241"/>
            <a:ext cx="4047723" cy="763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39"/>
              </a:lnSpc>
            </a:pPr>
            <a:r>
              <a:rPr lang="en-US" sz="445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Features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805798" y="5490235"/>
            <a:ext cx="2955656" cy="728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57"/>
              </a:lnSpc>
            </a:pPr>
            <a:r>
              <a:rPr lang="en-US" sz="432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DEMO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809651" y="6895146"/>
            <a:ext cx="2955656" cy="820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57"/>
              </a:lnSpc>
            </a:pPr>
            <a:r>
              <a:rPr lang="en-US" sz="482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842000" y="3614091"/>
            <a:ext cx="416615" cy="876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784"/>
              </a:lnSpc>
            </a:pPr>
            <a:r>
              <a:rPr lang="en-US" sz="4845" b="1">
                <a:solidFill>
                  <a:srgbClr val="73E341"/>
                </a:solidFill>
                <a:latin typeface="Poppins Bold"/>
                <a:ea typeface="Poppins Bold"/>
                <a:cs typeface="Poppins Bold"/>
                <a:sym typeface="Poppins Bold"/>
              </a:rPr>
              <a:t>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762524" y="3758305"/>
            <a:ext cx="279599" cy="676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259"/>
              </a:lnSpc>
            </a:pPr>
            <a:r>
              <a:rPr lang="en-US" sz="3757" b="1">
                <a:solidFill>
                  <a:srgbClr val="73E341"/>
                </a:solidFill>
                <a:latin typeface="Poppins Bold"/>
                <a:ea typeface="Poppins Bold"/>
                <a:cs typeface="Poppins Bold"/>
                <a:sym typeface="Poppins Bold"/>
              </a:rPr>
              <a:t>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666656" y="5533648"/>
            <a:ext cx="327533" cy="767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021"/>
              </a:lnSpc>
            </a:pPr>
            <a:r>
              <a:rPr lang="en-US" sz="4301" b="1">
                <a:solidFill>
                  <a:srgbClr val="73E341"/>
                </a:solidFill>
                <a:latin typeface="Poppins Bold"/>
                <a:ea typeface="Poppins Bold"/>
                <a:cs typeface="Poppins Bold"/>
                <a:sym typeface="Poppins Bold"/>
              </a:rPr>
              <a:t>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788495" y="5441027"/>
            <a:ext cx="470120" cy="842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1"/>
              </a:lnSpc>
            </a:pPr>
            <a:r>
              <a:rPr lang="en-US" sz="4701" b="1">
                <a:solidFill>
                  <a:srgbClr val="73E341"/>
                </a:solidFill>
                <a:latin typeface="Poppins Bold"/>
                <a:ea typeface="Poppins Bold"/>
                <a:cs typeface="Poppins Bold"/>
                <a:sym typeface="Poppins Bold"/>
              </a:rPr>
              <a:t>5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714590" y="6963064"/>
            <a:ext cx="231666" cy="767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994"/>
              </a:lnSpc>
            </a:pPr>
            <a:r>
              <a:rPr lang="en-US" sz="4281" b="1">
                <a:solidFill>
                  <a:srgbClr val="73E341"/>
                </a:solidFill>
                <a:latin typeface="Poppins Bold"/>
                <a:ea typeface="Poppins Bold"/>
                <a:cs typeface="Poppins Bold"/>
                <a:sym typeface="Poppins Bold"/>
              </a:rPr>
              <a:t>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672781" y="6963064"/>
            <a:ext cx="470120" cy="816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441"/>
              </a:lnSpc>
            </a:pPr>
            <a:r>
              <a:rPr lang="en-US" sz="4601" b="1">
                <a:solidFill>
                  <a:srgbClr val="73E341"/>
                </a:solidFill>
                <a:latin typeface="Poppins Bold"/>
                <a:ea typeface="Poppins Bold"/>
                <a:cs typeface="Poppins Bold"/>
                <a:sym typeface="Poppins Bold"/>
              </a:rPr>
              <a:t>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3F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15609" y="428625"/>
            <a:ext cx="8705191" cy="19497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7080"/>
              </a:lnSpc>
            </a:pPr>
            <a:r>
              <a:rPr lang="en-US" sz="12200" u="sng" dirty="0">
                <a:solidFill>
                  <a:srgbClr val="73E341"/>
                </a:solidFill>
                <a:latin typeface="Gagalin"/>
                <a:ea typeface="Gagalin"/>
                <a:cs typeface="Gagalin"/>
                <a:sym typeface="Gagalin"/>
              </a:rPr>
              <a:t>ABOUT Us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38200" y="2247900"/>
            <a:ext cx="16024805" cy="618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59"/>
              </a:lnSpc>
            </a:pPr>
            <a:endParaRPr dirty="0"/>
          </a:p>
          <a:p>
            <a:pPr marL="826538" lvl="1" indent="-413269" algn="just">
              <a:lnSpc>
                <a:spcPts val="5359"/>
              </a:lnSpc>
              <a:buFont typeface="Arial"/>
              <a:buChar char="•"/>
            </a:pPr>
            <a:r>
              <a:rPr lang="en-US" sz="3828" dirty="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 Our mission is to reduce product waste, prevent financial loss, and improve inventory accuracy.</a:t>
            </a:r>
          </a:p>
          <a:p>
            <a:pPr algn="just">
              <a:lnSpc>
                <a:spcPts val="5359"/>
              </a:lnSpc>
            </a:pPr>
            <a:endParaRPr lang="en-US" sz="3828" dirty="0">
              <a:solidFill>
                <a:srgbClr val="FFFFFF"/>
              </a:solidFill>
              <a:latin typeface="Comic Sans"/>
              <a:ea typeface="Comic Sans"/>
              <a:cs typeface="Comic Sans"/>
              <a:sym typeface="Comic Sans"/>
            </a:endParaRPr>
          </a:p>
          <a:p>
            <a:pPr marL="826538" lvl="1" indent="-413269" algn="just">
              <a:lnSpc>
                <a:spcPts val="5359"/>
              </a:lnSpc>
              <a:buFont typeface="Arial"/>
              <a:buChar char="•"/>
            </a:pPr>
            <a:r>
              <a:rPr lang="en-US" sz="3828" dirty="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We created this solution because many stores still monitor expiry dates manually, leading to unnoticed losses. </a:t>
            </a:r>
          </a:p>
          <a:p>
            <a:pPr algn="just">
              <a:lnSpc>
                <a:spcPts val="5359"/>
              </a:lnSpc>
            </a:pPr>
            <a:endParaRPr lang="en-US" sz="3828" dirty="0">
              <a:solidFill>
                <a:srgbClr val="FFFFFF"/>
              </a:solidFill>
              <a:latin typeface="Comic Sans"/>
              <a:ea typeface="Comic Sans"/>
              <a:cs typeface="Comic Sans"/>
              <a:sym typeface="Comic Sans"/>
            </a:endParaRPr>
          </a:p>
          <a:p>
            <a:pPr marL="826538" lvl="1" indent="-413269" algn="just">
              <a:lnSpc>
                <a:spcPts val="5359"/>
              </a:lnSpc>
              <a:buFont typeface="Arial"/>
              <a:buChar char="•"/>
            </a:pPr>
            <a:r>
              <a:rPr lang="en-US" sz="3828" dirty="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With our simple and smart system, businesses can stay informed and act on time, ensuring better efficiency and customer safety.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303770" cy="10287000"/>
            <a:chOff x="0" y="0"/>
            <a:chExt cx="1923627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23627" cy="2709333"/>
            </a:xfrm>
            <a:custGeom>
              <a:avLst/>
              <a:gdLst/>
              <a:ahLst/>
              <a:cxnLst/>
              <a:rect l="l" t="t" r="r" b="b"/>
              <a:pathLst>
                <a:path w="1923627" h="2709333">
                  <a:moveTo>
                    <a:pt x="0" y="0"/>
                  </a:moveTo>
                  <a:lnTo>
                    <a:pt x="1923627" y="0"/>
                  </a:lnTo>
                  <a:lnTo>
                    <a:pt x="192362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E34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923627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028700"/>
            <a:ext cx="5246370" cy="524637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t="-7142" b="-7142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0541829" y="919803"/>
            <a:ext cx="5511659" cy="869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6500">
                <a:solidFill>
                  <a:srgbClr val="143F2E"/>
                </a:solidFill>
                <a:latin typeface="Gagalin"/>
                <a:ea typeface="Gagalin"/>
                <a:cs typeface="Gagalin"/>
                <a:sym typeface="Gagalin"/>
              </a:rPr>
              <a:t>Problems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005377" y="3074008"/>
            <a:ext cx="10921706" cy="5438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26741" lvl="1" indent="-463370" algn="just">
              <a:lnSpc>
                <a:spcPts val="6009"/>
              </a:lnSpc>
              <a:buFont typeface="Arial"/>
              <a:buChar char="•"/>
            </a:pPr>
            <a:r>
              <a:rPr lang="en-US" sz="4292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Too much expired or unsold stock increasing losses</a:t>
            </a:r>
          </a:p>
          <a:p>
            <a:pPr algn="just">
              <a:lnSpc>
                <a:spcPts val="6009"/>
              </a:lnSpc>
            </a:pPr>
            <a:endParaRPr lang="en-US" sz="4292">
              <a:solidFill>
                <a:srgbClr val="143F2E"/>
              </a:solidFill>
              <a:latin typeface="Lato"/>
              <a:ea typeface="Lato"/>
              <a:cs typeface="Lato"/>
              <a:sym typeface="Lato"/>
            </a:endParaRPr>
          </a:p>
          <a:p>
            <a:pPr marL="970815" lvl="1" indent="-485408" algn="just">
              <a:lnSpc>
                <a:spcPts val="6295"/>
              </a:lnSpc>
              <a:buFont typeface="Arial"/>
              <a:buChar char="•"/>
            </a:pPr>
            <a:r>
              <a:rPr lang="en-US" sz="4496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Waste product</a:t>
            </a:r>
          </a:p>
          <a:p>
            <a:pPr algn="just">
              <a:lnSpc>
                <a:spcPts val="6295"/>
              </a:lnSpc>
            </a:pPr>
            <a:endParaRPr lang="en-US" sz="4496">
              <a:solidFill>
                <a:srgbClr val="143F2E"/>
              </a:solidFill>
              <a:latin typeface="Lato"/>
              <a:ea typeface="Lato"/>
              <a:cs typeface="Lato"/>
              <a:sym typeface="Lato"/>
            </a:endParaRPr>
          </a:p>
          <a:p>
            <a:pPr marL="970815" lvl="1" indent="-485408" algn="just">
              <a:lnSpc>
                <a:spcPts val="6295"/>
              </a:lnSpc>
              <a:buFont typeface="Arial"/>
              <a:buChar char="•"/>
            </a:pPr>
            <a:r>
              <a:rPr lang="en-US" sz="4496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Reserve old product instead of new one not knowing data of product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764309" y="5048250"/>
            <a:ext cx="149391" cy="787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27"/>
              </a:lnSpc>
              <a:spcBef>
                <a:spcPct val="0"/>
              </a:spcBef>
            </a:pPr>
            <a:r>
              <a:rPr lang="en-US" sz="4591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E3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6977467" y="2698525"/>
            <a:ext cx="3712152" cy="371215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F5F5"/>
            </a:solidFill>
            <a:ln w="19050" cap="sq">
              <a:solidFill>
                <a:srgbClr val="143F2E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43F2E"/>
                  </a:solidFill>
                  <a:latin typeface="Comic Sans"/>
                  <a:ea typeface="Comic Sans"/>
                  <a:cs typeface="Comic Sans"/>
                  <a:sym typeface="Comic Sans"/>
                </a:rPr>
                <a:t>Reduce product waste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59284" y="2698525"/>
            <a:ext cx="3712152" cy="371215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F5F5"/>
            </a:solidFill>
            <a:ln w="19050" cap="sq">
              <a:solidFill>
                <a:srgbClr val="143F2E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629886" y="2698525"/>
            <a:ext cx="3712152" cy="371215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F5F5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59"/>
                </a:lnSpc>
              </a:pPr>
              <a:endParaRPr/>
            </a:p>
            <a:p>
              <a:pPr algn="ctr">
                <a:lnSpc>
                  <a:spcPts val="4059"/>
                </a:lnSpc>
              </a:pPr>
              <a:r>
                <a:rPr lang="en-US" sz="2899">
                  <a:solidFill>
                    <a:srgbClr val="143F2E"/>
                  </a:solidFill>
                  <a:latin typeface="Comic Sans"/>
                  <a:ea typeface="Comic Sans"/>
                  <a:cs typeface="Comic Sans"/>
                  <a:sym typeface="Comic Sans"/>
                </a:rPr>
                <a:t>Strengthen Retailer-Supplier Coordination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95692" y="6410676"/>
            <a:ext cx="3712152" cy="371215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F5F5"/>
            </a:solidFill>
            <a:ln w="19050" cap="sq">
              <a:solidFill>
                <a:srgbClr val="143F2E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899"/>
                </a:lnSpc>
              </a:pPr>
              <a:endParaRPr/>
            </a:p>
            <a:p>
              <a:pPr algn="ctr">
                <a:lnSpc>
                  <a:spcPts val="4899"/>
                </a:lnSpc>
              </a:pPr>
              <a:r>
                <a:rPr lang="en-US" sz="3499">
                  <a:solidFill>
                    <a:srgbClr val="143F2E"/>
                  </a:solidFill>
                  <a:latin typeface="Comic Sans"/>
                  <a:ea typeface="Comic Sans"/>
                  <a:cs typeface="Comic Sans"/>
                  <a:sym typeface="Comic Sans"/>
                </a:rPr>
                <a:t>Smart Inventory Practices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3701697" y="6435291"/>
            <a:ext cx="3712152" cy="3712152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F5F5"/>
            </a:solidFill>
            <a:ln w="19050" cap="sq">
              <a:solidFill>
                <a:srgbClr val="143F2E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996099" y="6435291"/>
            <a:ext cx="3712152" cy="3712152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F5F5"/>
            </a:solidFill>
            <a:ln w="19050" cap="sq">
              <a:solidFill>
                <a:srgbClr val="143F2E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39"/>
                </a:lnSpc>
              </a:pPr>
              <a:r>
                <a:rPr lang="en-US" sz="3599">
                  <a:solidFill>
                    <a:srgbClr val="143F2E"/>
                  </a:solidFill>
                  <a:latin typeface="Comic Sans"/>
                  <a:ea typeface="Comic Sans"/>
                  <a:cs typeface="Comic Sans"/>
                  <a:sym typeface="Comic Sans"/>
                </a:rPr>
                <a:t>Real Time Data Monitoring</a:t>
              </a:r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4081408" y="7601079"/>
            <a:ext cx="2863576" cy="202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>
                <a:solidFill>
                  <a:srgbClr val="143F2E"/>
                </a:solidFill>
                <a:latin typeface="Comic Sans"/>
                <a:ea typeface="Comic Sans"/>
                <a:cs typeface="Comic Sans"/>
                <a:sym typeface="Comic Sans"/>
              </a:rPr>
              <a:t>Empower Local Business With Technology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  <a:endParaRPr lang="en-US" sz="3199">
              <a:solidFill>
                <a:srgbClr val="143F2E"/>
              </a:solidFill>
              <a:latin typeface="Comic Sans"/>
              <a:ea typeface="Comic Sans"/>
              <a:cs typeface="Comic Sans"/>
              <a:sym typeface="Comic Sa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7413849" y="8248766"/>
            <a:ext cx="2839388" cy="339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endParaRPr/>
          </a:p>
        </p:txBody>
      </p:sp>
      <p:sp>
        <p:nvSpPr>
          <p:cNvPr id="25" name="TextBox 25"/>
          <p:cNvSpPr txBox="1"/>
          <p:nvPr/>
        </p:nvSpPr>
        <p:spPr>
          <a:xfrm>
            <a:off x="1339396" y="6689441"/>
            <a:ext cx="1905102" cy="568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6"/>
              </a:lnSpc>
              <a:spcBef>
                <a:spcPct val="0"/>
              </a:spcBef>
            </a:pPr>
            <a:r>
              <a:rPr lang="en-US" sz="3900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r>
              <a:rPr lang="en-US" sz="3900" u="none" strike="noStrike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605222" y="6689441"/>
            <a:ext cx="1905102" cy="568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6"/>
              </a:lnSpc>
              <a:spcBef>
                <a:spcPct val="0"/>
              </a:spcBef>
            </a:pPr>
            <a:r>
              <a:rPr lang="en-US" sz="3900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r>
              <a:rPr lang="en-US" sz="3900" u="none" strike="noStrike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899624" y="6689441"/>
            <a:ext cx="1905102" cy="568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6"/>
              </a:lnSpc>
              <a:spcBef>
                <a:spcPct val="0"/>
              </a:spcBef>
            </a:pPr>
            <a:r>
              <a:rPr lang="en-US" sz="3900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r>
              <a:rPr lang="en-US" sz="3900" u="none" strike="noStrike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66800" y="876300"/>
            <a:ext cx="5181600" cy="833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6500" dirty="0">
                <a:solidFill>
                  <a:srgbClr val="143F2E"/>
                </a:solidFill>
                <a:latin typeface="Gagalin"/>
                <a:ea typeface="Gagalin"/>
                <a:cs typeface="Gagalin"/>
                <a:sym typeface="Gagalin"/>
              </a:rPr>
              <a:t>Objectives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683572" y="4067508"/>
            <a:ext cx="2863576" cy="1054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143F2E"/>
                </a:solidFill>
                <a:latin typeface="Comic Sans"/>
                <a:ea typeface="Comic Sans"/>
                <a:cs typeface="Comic Sans"/>
                <a:sym typeface="Comic Sans"/>
              </a:rPr>
              <a:t>Nepali Market Friendly Design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066267" y="4933372"/>
            <a:ext cx="2839388" cy="339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endParaRPr/>
          </a:p>
        </p:txBody>
      </p:sp>
      <p:sp>
        <p:nvSpPr>
          <p:cNvPr id="31" name="TextBox 31"/>
          <p:cNvSpPr txBox="1"/>
          <p:nvPr/>
        </p:nvSpPr>
        <p:spPr>
          <a:xfrm>
            <a:off x="7880992" y="3253501"/>
            <a:ext cx="1905102" cy="568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6"/>
              </a:lnSpc>
              <a:spcBef>
                <a:spcPct val="0"/>
              </a:spcBef>
            </a:pPr>
            <a:r>
              <a:rPr lang="en-US" sz="3900" u="none" strike="noStrike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1.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252443" y="3253501"/>
            <a:ext cx="1905102" cy="568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6"/>
              </a:lnSpc>
              <a:spcBef>
                <a:spcPct val="0"/>
              </a:spcBef>
            </a:pPr>
            <a:r>
              <a:rPr lang="en-US" sz="3900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en-US" sz="3900" u="none" strike="noStrike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4533411" y="3056015"/>
            <a:ext cx="1905102" cy="568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06"/>
              </a:lnSpc>
              <a:spcBef>
                <a:spcPct val="0"/>
              </a:spcBef>
            </a:pPr>
            <a:r>
              <a:rPr lang="en-US" sz="3900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r>
              <a:rPr lang="en-US" sz="3900" u="none" strike="noStrike">
                <a:solidFill>
                  <a:srgbClr val="143F2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3F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84230" y="0"/>
            <a:ext cx="7303770" cy="10287000"/>
            <a:chOff x="0" y="0"/>
            <a:chExt cx="1923627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23627" cy="2709333"/>
            </a:xfrm>
            <a:custGeom>
              <a:avLst/>
              <a:gdLst/>
              <a:ahLst/>
              <a:cxnLst/>
              <a:rect l="l" t="t" r="r" b="b"/>
              <a:pathLst>
                <a:path w="1923627" h="2709333">
                  <a:moveTo>
                    <a:pt x="0" y="0"/>
                  </a:moveTo>
                  <a:lnTo>
                    <a:pt x="1923627" y="0"/>
                  </a:lnTo>
                  <a:lnTo>
                    <a:pt x="192362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923627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012930" y="3058382"/>
            <a:ext cx="5246370" cy="4170235"/>
            <a:chOff x="0" y="0"/>
            <a:chExt cx="812800" cy="6460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646079"/>
            </a:xfrm>
            <a:custGeom>
              <a:avLst/>
              <a:gdLst/>
              <a:ahLst/>
              <a:cxnLst/>
              <a:rect l="l" t="t" r="r" b="b"/>
              <a:pathLst>
                <a:path w="812800" h="646079">
                  <a:moveTo>
                    <a:pt x="0" y="0"/>
                  </a:moveTo>
                  <a:lnTo>
                    <a:pt x="812800" y="0"/>
                  </a:lnTo>
                  <a:lnTo>
                    <a:pt x="812800" y="646079"/>
                  </a:lnTo>
                  <a:lnTo>
                    <a:pt x="0" y="646079"/>
                  </a:lnTo>
                  <a:close/>
                </a:path>
              </a:pathLst>
            </a:custGeom>
            <a:blipFill>
              <a:blip r:embed="rId2"/>
              <a:stretch>
                <a:fillRect l="-1155" r="-1155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2940215" y="2367385"/>
            <a:ext cx="5983331" cy="869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6500">
                <a:solidFill>
                  <a:srgbClr val="73E341"/>
                </a:solidFill>
                <a:latin typeface="Gagalin"/>
                <a:ea typeface="Gagalin"/>
                <a:cs typeface="Gagalin"/>
                <a:sym typeface="Gagalin"/>
              </a:rPr>
              <a:t>Features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66223" y="3558245"/>
            <a:ext cx="9765757" cy="5313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1481" lvl="1" indent="-325740" algn="l">
              <a:lnSpc>
                <a:spcPts val="4224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Helps shops track expiry dates and get early notifications.</a:t>
            </a:r>
          </a:p>
          <a:p>
            <a:pPr algn="l">
              <a:lnSpc>
                <a:spcPts val="4224"/>
              </a:lnSpc>
            </a:pPr>
            <a:endParaRPr lang="en-US" sz="3017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marL="651481" lvl="1" indent="-325740" algn="l">
              <a:lnSpc>
                <a:spcPts val="4224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Nepali Market- Friendly Design</a:t>
            </a:r>
          </a:p>
          <a:p>
            <a:pPr algn="l">
              <a:lnSpc>
                <a:spcPts val="4224"/>
              </a:lnSpc>
            </a:pPr>
            <a:endParaRPr lang="en-US" sz="3017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marL="651481" lvl="1" indent="-325740" algn="l">
              <a:lnSpc>
                <a:spcPts val="4224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Recycling, discounting and donation service for near expiry products.</a:t>
            </a:r>
          </a:p>
          <a:p>
            <a:pPr algn="l">
              <a:lnSpc>
                <a:spcPts val="4224"/>
              </a:lnSpc>
            </a:pPr>
            <a:endParaRPr lang="en-US" sz="3017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  <a:p>
            <a:pPr marL="651481" lvl="1" indent="-325740" algn="l">
              <a:lnSpc>
                <a:spcPts val="4224"/>
              </a:lnSpc>
              <a:buFont typeface="Arial"/>
              <a:buChar char="•"/>
            </a:pPr>
            <a:r>
              <a:rPr lang="en-US" sz="3017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Separate login accounts for retailers to access our services.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E3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888" r="1888"/>
          <a:stretch>
            <a:fillRect/>
          </a:stretch>
        </p:blipFill>
        <p:spPr>
          <a:xfrm>
            <a:off x="0" y="-167421"/>
            <a:ext cx="18288000" cy="106906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3F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643421" y="0"/>
            <a:ext cx="5644579" cy="10287000"/>
            <a:chOff x="0" y="0"/>
            <a:chExt cx="148663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86638" cy="2709333"/>
            </a:xfrm>
            <a:custGeom>
              <a:avLst/>
              <a:gdLst/>
              <a:ahLst/>
              <a:cxnLst/>
              <a:rect l="l" t="t" r="r" b="b"/>
              <a:pathLst>
                <a:path w="1486638" h="2709333">
                  <a:moveTo>
                    <a:pt x="0" y="0"/>
                  </a:moveTo>
                  <a:lnTo>
                    <a:pt x="1486638" y="0"/>
                  </a:lnTo>
                  <a:lnTo>
                    <a:pt x="148663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E34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48663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70136" y="0"/>
            <a:ext cx="6673285" cy="10287000"/>
            <a:chOff x="0" y="0"/>
            <a:chExt cx="1757573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57573" cy="2709333"/>
            </a:xfrm>
            <a:custGeom>
              <a:avLst/>
              <a:gdLst/>
              <a:ahLst/>
              <a:cxnLst/>
              <a:rect l="l" t="t" r="r" b="b"/>
              <a:pathLst>
                <a:path w="1757573" h="2709333">
                  <a:moveTo>
                    <a:pt x="0" y="0"/>
                  </a:moveTo>
                  <a:lnTo>
                    <a:pt x="1757573" y="0"/>
                  </a:lnTo>
                  <a:lnTo>
                    <a:pt x="175757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5757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46947" y="2994626"/>
            <a:ext cx="16919664" cy="5246024"/>
            <a:chOff x="0" y="0"/>
            <a:chExt cx="4189247" cy="129889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189247" cy="1298897"/>
            </a:xfrm>
            <a:custGeom>
              <a:avLst/>
              <a:gdLst/>
              <a:ahLst/>
              <a:cxnLst/>
              <a:rect l="l" t="t" r="r" b="b"/>
              <a:pathLst>
                <a:path w="4189247" h="1298897">
                  <a:moveTo>
                    <a:pt x="0" y="0"/>
                  </a:moveTo>
                  <a:lnTo>
                    <a:pt x="4189247" y="0"/>
                  </a:lnTo>
                  <a:lnTo>
                    <a:pt x="4189247" y="1298897"/>
                  </a:lnTo>
                  <a:lnTo>
                    <a:pt x="0" y="1298897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189247" cy="13369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685292" y="3699872"/>
            <a:ext cx="3441601" cy="3441587"/>
            <a:chOff x="0" y="0"/>
            <a:chExt cx="6350000" cy="63499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5056" t="-43306" r="-8153" b="-20975"/>
              </a:stretch>
            </a:blip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7705805" y="3463322"/>
            <a:ext cx="3678151" cy="3678137"/>
            <a:chOff x="0" y="0"/>
            <a:chExt cx="6350000" cy="634997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3154928" y="3463322"/>
            <a:ext cx="3678151" cy="3678137"/>
            <a:chOff x="0" y="0"/>
            <a:chExt cx="6350000" cy="63499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9598" t="-97027" r="-10871" b="-92907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4363395" y="444727"/>
            <a:ext cx="9886767" cy="17001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178"/>
              </a:lnSpc>
            </a:pPr>
            <a:r>
              <a:rPr lang="en-US" sz="9413" b="1">
                <a:solidFill>
                  <a:srgbClr val="73E341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Our Team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24616" y="7398575"/>
            <a:ext cx="3902301" cy="762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Diya Sharma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898808" y="7337361"/>
            <a:ext cx="4815943" cy="762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Aayusa Neupane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035481" y="7397947"/>
            <a:ext cx="3902373" cy="762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Pooja Tharu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496256"/>
            <a:ext cx="6099679" cy="6184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99"/>
              </a:lnSpc>
            </a:pPr>
            <a:r>
              <a:rPr lang="en-US" sz="7999">
                <a:solidFill>
                  <a:srgbClr val="143F2E"/>
                </a:solidFill>
                <a:latin typeface="Poppins"/>
                <a:ea typeface="Poppins"/>
                <a:cs typeface="Poppins"/>
                <a:sym typeface="Poppins"/>
              </a:rPr>
              <a:t>“We welcome your questions and feedback.”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3041630" y="0"/>
            <a:ext cx="5246370" cy="10287000"/>
            <a:chOff x="0" y="0"/>
            <a:chExt cx="138176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81760" cy="2709333"/>
            </a:xfrm>
            <a:custGeom>
              <a:avLst/>
              <a:gdLst/>
              <a:ahLst/>
              <a:cxnLst/>
              <a:rect l="l" t="t" r="r" b="b"/>
              <a:pathLst>
                <a:path w="1381760" h="2709333">
                  <a:moveTo>
                    <a:pt x="0" y="0"/>
                  </a:moveTo>
                  <a:lnTo>
                    <a:pt x="1381760" y="0"/>
                  </a:lnTo>
                  <a:lnTo>
                    <a:pt x="138176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43F2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8176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016512" y="2678840"/>
            <a:ext cx="4025118" cy="7608160"/>
            <a:chOff x="0" y="0"/>
            <a:chExt cx="623596" cy="117870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23596" cy="1178703"/>
            </a:xfrm>
            <a:custGeom>
              <a:avLst/>
              <a:gdLst/>
              <a:ahLst/>
              <a:cxnLst/>
              <a:rect l="l" t="t" r="r" b="b"/>
              <a:pathLst>
                <a:path w="623596" h="1178703">
                  <a:moveTo>
                    <a:pt x="0" y="0"/>
                  </a:moveTo>
                  <a:lnTo>
                    <a:pt x="623596" y="0"/>
                  </a:lnTo>
                  <a:lnTo>
                    <a:pt x="623596" y="1178703"/>
                  </a:lnTo>
                  <a:lnTo>
                    <a:pt x="0" y="1178703"/>
                  </a:lnTo>
                  <a:close/>
                </a:path>
              </a:pathLst>
            </a:custGeom>
            <a:blipFill>
              <a:blip r:embed="rId2"/>
              <a:stretch>
                <a:fillRect l="-12966" r="-12966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203</Words>
  <Application>Microsoft Office PowerPoint</Application>
  <PresentationFormat>Custom</PresentationFormat>
  <Paragraphs>58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Open Sans Bold</vt:lpstr>
      <vt:lpstr>Poppins Bold</vt:lpstr>
      <vt:lpstr>Lato Bold</vt:lpstr>
      <vt:lpstr>Poppins</vt:lpstr>
      <vt:lpstr>Lato</vt:lpstr>
      <vt:lpstr>Calibri</vt:lpstr>
      <vt:lpstr>Arial</vt:lpstr>
      <vt:lpstr>Poppins Ultra-Bold</vt:lpstr>
      <vt:lpstr>Gagalin</vt:lpstr>
      <vt:lpstr>League Spartan</vt:lpstr>
      <vt:lpstr>Comic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ck Presentation</dc:title>
  <cp:lastModifiedBy>diya diya</cp:lastModifiedBy>
  <cp:revision>3</cp:revision>
  <dcterms:created xsi:type="dcterms:W3CDTF">2006-08-16T00:00:00Z</dcterms:created>
  <dcterms:modified xsi:type="dcterms:W3CDTF">2025-12-07T02:39:58Z</dcterms:modified>
  <dc:identifier>DAG6uhuni60</dc:identifier>
</cp:coreProperties>
</file>

<file path=docProps/thumbnail.jpeg>
</file>